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76" r:id="rId6"/>
    <p:sldId id="277" r:id="rId7"/>
    <p:sldId id="278" r:id="rId8"/>
    <p:sldId id="260" r:id="rId9"/>
    <p:sldId id="261" r:id="rId10"/>
    <p:sldId id="262" r:id="rId11"/>
    <p:sldId id="263" r:id="rId12"/>
    <p:sldId id="264" r:id="rId13"/>
    <p:sldId id="265" r:id="rId14"/>
    <p:sldId id="266" r:id="rId15"/>
    <p:sldId id="267" r:id="rId16"/>
    <p:sldId id="268" r:id="rId17"/>
    <p:sldId id="269" r:id="rId18"/>
    <p:sldId id="274" r:id="rId19"/>
    <p:sldId id="272" r:id="rId20"/>
    <p:sldId id="270" r:id="rId21"/>
    <p:sldId id="271"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0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339E3-2D42-461A-B770-DDBAA8BF02A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16543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339E3-2D42-461A-B770-DDBAA8BF02A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04819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339E3-2D42-461A-B770-DDBAA8BF02A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99301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339E3-2D42-461A-B770-DDBAA8BF02A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337688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339E3-2D42-461A-B770-DDBAA8BF02A9}"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16995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339E3-2D42-461A-B770-DDBAA8BF02A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80646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339E3-2D42-461A-B770-DDBAA8BF02A9}" type="datetimeFigureOut">
              <a:rPr lang="en-US" smtClean="0"/>
              <a:t>4/18/2015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335895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339E3-2D42-461A-B770-DDBAA8BF02A9}" type="datetimeFigureOut">
              <a:rPr lang="en-US" smtClean="0"/>
              <a:t>4/18/2015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403529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339E3-2D42-461A-B770-DDBAA8BF02A9}" type="datetimeFigureOut">
              <a:rPr lang="en-US" smtClean="0"/>
              <a:t>4/18/2015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118331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339E3-2D42-461A-B770-DDBAA8BF02A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46888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339E3-2D42-461A-B770-DDBAA8BF02A9}"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10E5E-B006-4828-933B-D70A524141B8}" type="slidenum">
              <a:rPr lang="en-US" smtClean="0"/>
              <a:t>‹#›</a:t>
            </a:fld>
            <a:endParaRPr lang="en-US"/>
          </a:p>
        </p:txBody>
      </p:sp>
    </p:spTree>
    <p:extLst>
      <p:ext uri="{BB962C8B-B14F-4D97-AF65-F5344CB8AC3E}">
        <p14:creationId xmlns:p14="http://schemas.microsoft.com/office/powerpoint/2010/main" val="419889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339E3-2D42-461A-B770-DDBAA8BF02A9}" type="datetimeFigureOut">
              <a:rPr lang="en-US" smtClean="0"/>
              <a:t>4/18/2015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10E5E-B006-4828-933B-D70A524141B8}" type="slidenum">
              <a:rPr lang="en-US" smtClean="0"/>
              <a:t>‹#›</a:t>
            </a:fld>
            <a:endParaRPr lang="en-US"/>
          </a:p>
        </p:txBody>
      </p:sp>
    </p:spTree>
    <p:extLst>
      <p:ext uri="{BB962C8B-B14F-4D97-AF65-F5344CB8AC3E}">
        <p14:creationId xmlns:p14="http://schemas.microsoft.com/office/powerpoint/2010/main" val="1674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3" descr="10SCpwpt2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itle 1"/>
          <p:cNvSpPr>
            <a:spLocks noGrp="1"/>
          </p:cNvSpPr>
          <p:nvPr>
            <p:ph type="ctrTitle"/>
          </p:nvPr>
        </p:nvSpPr>
        <p:spPr>
          <a:xfrm>
            <a:off x="685800" y="1395413"/>
            <a:ext cx="7772400" cy="1470025"/>
          </a:xfrm>
        </p:spPr>
        <p:txBody>
          <a:bodyPr>
            <a:normAutofit fontScale="90000"/>
          </a:bodyPr>
          <a:lstStyle/>
          <a:p>
            <a:r>
              <a:rPr lang="en-US" sz="8000" b="1" dirty="0" smtClean="0">
                <a:solidFill>
                  <a:schemeClr val="bg1"/>
                </a:solidFill>
              </a:rPr>
              <a:t>WELCOME</a:t>
            </a:r>
            <a:r>
              <a:rPr lang="en-US" dirty="0" smtClean="0">
                <a:solidFill>
                  <a:schemeClr val="bg1"/>
                </a:solidFill>
              </a:rPr>
              <a:t/>
            </a:r>
            <a:br>
              <a:rPr lang="en-US" dirty="0" smtClean="0">
                <a:solidFill>
                  <a:schemeClr val="bg1"/>
                </a:solidFill>
              </a:rPr>
            </a:br>
            <a:endParaRPr lang="en-US" dirty="0" smtClean="0">
              <a:latin typeface="Cambria" pitchFamily="18" charset="0"/>
            </a:endParaRPr>
          </a:p>
        </p:txBody>
      </p:sp>
      <p:sp>
        <p:nvSpPr>
          <p:cNvPr id="2051" name="Subtitle 2"/>
          <p:cNvSpPr>
            <a:spLocks noGrp="1"/>
          </p:cNvSpPr>
          <p:nvPr>
            <p:ph type="subTitle" idx="1"/>
          </p:nvPr>
        </p:nvSpPr>
        <p:spPr>
          <a:xfrm>
            <a:off x="1371600" y="2638005"/>
            <a:ext cx="6400800" cy="3139708"/>
          </a:xfrm>
        </p:spPr>
        <p:txBody>
          <a:bodyPr/>
          <a:lstStyle/>
          <a:p>
            <a:pPr>
              <a:spcBef>
                <a:spcPct val="50000"/>
              </a:spcBef>
            </a:pPr>
            <a:r>
              <a:rPr lang="en-US" b="1" dirty="0">
                <a:solidFill>
                  <a:schemeClr val="bg1"/>
                </a:solidFill>
              </a:rPr>
              <a:t>Medical Laboratory Technician Program</a:t>
            </a:r>
          </a:p>
          <a:p>
            <a:pPr>
              <a:spcBef>
                <a:spcPct val="50000"/>
              </a:spcBef>
            </a:pPr>
            <a:r>
              <a:rPr lang="en-US" b="1" dirty="0">
                <a:solidFill>
                  <a:schemeClr val="bg1"/>
                </a:solidFill>
              </a:rPr>
              <a:t>Information </a:t>
            </a:r>
            <a:r>
              <a:rPr lang="en-US" b="1" dirty="0" smtClean="0">
                <a:solidFill>
                  <a:schemeClr val="bg1"/>
                </a:solidFill>
              </a:rPr>
              <a:t>Session</a:t>
            </a:r>
            <a:endParaRPr lang="en-US" b="1" dirty="0">
              <a:solidFill>
                <a:schemeClr val="bg1"/>
              </a:solidFill>
            </a:endParaRPr>
          </a:p>
        </p:txBody>
      </p:sp>
    </p:spTree>
    <p:extLst>
      <p:ext uri="{BB962C8B-B14F-4D97-AF65-F5344CB8AC3E}">
        <p14:creationId xmlns:p14="http://schemas.microsoft.com/office/powerpoint/2010/main" val="2298043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do they work</a:t>
            </a:r>
            <a:r>
              <a:rPr lang="en-US" dirty="0"/>
              <a:t>? </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Both public and private laboratories serving the health care sector, such as General Medical and Surgical Hospitals, Medical and Diagnostic Laboratories, Offices of Physicians, Outpatient Care Centers, Other Ambulatory Health Care Services, and blood bank centers. They also work in pharmaceutical manufacturing.</a:t>
            </a:r>
          </a:p>
          <a:p>
            <a:endParaRPr lang="en-US" dirty="0"/>
          </a:p>
        </p:txBody>
      </p:sp>
    </p:spTree>
    <p:extLst>
      <p:ext uri="{BB962C8B-B14F-4D97-AF65-F5344CB8AC3E}">
        <p14:creationId xmlns:p14="http://schemas.microsoft.com/office/powerpoint/2010/main" val="292878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are some company benefits</a:t>
            </a:r>
            <a:r>
              <a:rPr lang="en-US" dirty="0"/>
              <a:t>? </a:t>
            </a:r>
          </a:p>
        </p:txBody>
      </p:sp>
      <p:sp>
        <p:nvSpPr>
          <p:cNvPr id="3" name="Content Placeholder 2"/>
          <p:cNvSpPr>
            <a:spLocks noGrp="1"/>
          </p:cNvSpPr>
          <p:nvPr>
            <p:ph idx="1"/>
          </p:nvPr>
        </p:nvSpPr>
        <p:spPr/>
        <p:txBody>
          <a:bodyPr/>
          <a:lstStyle/>
          <a:p>
            <a:r>
              <a:rPr lang="en-US" dirty="0"/>
              <a:t>Retirement, Medical insurance, vacation</a:t>
            </a:r>
          </a:p>
        </p:txBody>
      </p:sp>
    </p:spTree>
    <p:extLst>
      <p:ext uri="{BB962C8B-B14F-4D97-AF65-F5344CB8AC3E}">
        <p14:creationId xmlns:p14="http://schemas.microsoft.com/office/powerpoint/2010/main" val="1472601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long does it take to get degree/license</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dirty="0" smtClean="0"/>
              <a:t>One </a:t>
            </a:r>
            <a:r>
              <a:rPr lang="en-US" dirty="0"/>
              <a:t>year of classes, then it might be about one year of waiting for a practicum site, then 19 weeks of clinical rotations for the practicums</a:t>
            </a:r>
            <a:r>
              <a:rPr lang="en-US" dirty="0" smtClean="0"/>
              <a:t>.</a:t>
            </a:r>
          </a:p>
          <a:p>
            <a:r>
              <a:rPr lang="en-US" b="1" dirty="0"/>
              <a:t>Associate in Science Degree </a:t>
            </a:r>
            <a:endParaRPr lang="en-US" sz="4400" dirty="0"/>
          </a:p>
          <a:p>
            <a:r>
              <a:rPr lang="en-US" dirty="0"/>
              <a:t>Completion of the certificate program and a minimum of 60 units including the general education requirements with an overall GPA of 2.0 qualifies the student for the Associate in Science degree. A minimum of 12 units must be completed at Saddleback College. </a:t>
            </a:r>
            <a:endParaRPr lang="en-US" sz="4400" dirty="0"/>
          </a:p>
          <a:p>
            <a:pPr marL="0" lvl="1" indent="0">
              <a:buNone/>
            </a:pPr>
            <a:endParaRPr lang="en-US" dirty="0"/>
          </a:p>
          <a:p>
            <a:endParaRPr lang="en-US" dirty="0"/>
          </a:p>
        </p:txBody>
      </p:sp>
    </p:spTree>
    <p:extLst>
      <p:ext uri="{BB962C8B-B14F-4D97-AF65-F5344CB8AC3E}">
        <p14:creationId xmlns:p14="http://schemas.microsoft.com/office/powerpoint/2010/main" val="27488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grades do they need</a:t>
            </a:r>
            <a:r>
              <a:rPr lang="en-US" dirty="0"/>
              <a:t>?</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Must have 75% or higher in each class to pass, or need to re-take. </a:t>
            </a:r>
            <a:endParaRPr lang="en-US" dirty="0" smtClean="0"/>
          </a:p>
          <a:p>
            <a:pPr marL="342900" lvl="1" indent="-342900">
              <a:buFont typeface="Arial" panose="020B0604020202020204" pitchFamily="34" charset="0"/>
              <a:buChar char="•"/>
            </a:pPr>
            <a:r>
              <a:rPr lang="en-US" dirty="0" smtClean="0"/>
              <a:t>Classes </a:t>
            </a:r>
            <a:r>
              <a:rPr lang="en-US" dirty="0"/>
              <a:t>are offered only once a year. </a:t>
            </a:r>
            <a:endParaRPr lang="en-US" dirty="0" smtClean="0"/>
          </a:p>
          <a:p>
            <a:pPr marL="342900" lvl="1" indent="-342900">
              <a:buFont typeface="Arial" panose="020B0604020202020204" pitchFamily="34" charset="0"/>
              <a:buChar char="•"/>
            </a:pPr>
            <a:r>
              <a:rPr lang="en-US" dirty="0" smtClean="0"/>
              <a:t>You </a:t>
            </a:r>
            <a:r>
              <a:rPr lang="en-US" dirty="0"/>
              <a:t>cannot score lower than 75% in a class more than twice. </a:t>
            </a:r>
            <a:endParaRPr lang="en-US" dirty="0" smtClean="0"/>
          </a:p>
          <a:p>
            <a:pPr marL="342900" lvl="1" indent="-342900">
              <a:buFont typeface="Arial" panose="020B0604020202020204" pitchFamily="34" charset="0"/>
              <a:buChar char="•"/>
            </a:pPr>
            <a:r>
              <a:rPr lang="en-US" dirty="0" smtClean="0"/>
              <a:t>That </a:t>
            </a:r>
            <a:r>
              <a:rPr lang="en-US" dirty="0"/>
              <a:t>means you can retake a class twice, or retake 2 different classes, but not more than that or you would be expelled from the program.  </a:t>
            </a:r>
          </a:p>
          <a:p>
            <a:endParaRPr lang="en-US" dirty="0"/>
          </a:p>
        </p:txBody>
      </p:sp>
    </p:spTree>
    <p:extLst>
      <p:ext uri="{BB962C8B-B14F-4D97-AF65-F5344CB8AC3E}">
        <p14:creationId xmlns:p14="http://schemas.microsoft.com/office/powerpoint/2010/main" val="1449313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classes do they </a:t>
            </a:r>
            <a:r>
              <a:rPr lang="en-US" b="1" dirty="0" smtClean="0"/>
              <a:t>take</a:t>
            </a:r>
            <a:r>
              <a:rPr lang="en-US" dirty="0" smtClean="0"/>
              <a:t>?</a:t>
            </a:r>
            <a:endParaRPr lang="en-US" dirty="0"/>
          </a:p>
        </p:txBody>
      </p:sp>
      <p:sp>
        <p:nvSpPr>
          <p:cNvPr id="3" name="Content Placeholder 2"/>
          <p:cNvSpPr>
            <a:spLocks noGrp="1"/>
          </p:cNvSpPr>
          <p:nvPr>
            <p:ph idx="1"/>
          </p:nvPr>
        </p:nvSpPr>
        <p:spPr/>
        <p:txBody>
          <a:bodyPr/>
          <a:lstStyle/>
          <a:p>
            <a:r>
              <a:rPr lang="en-US" b="1" dirty="0"/>
              <a:t>Prerequisites to be completed before applying to the MLT Program:</a:t>
            </a:r>
            <a:endParaRPr lang="en-US" dirty="0"/>
          </a:p>
          <a:p>
            <a:r>
              <a:rPr lang="en-US" dirty="0"/>
              <a:t>Bio 15 (General Microbiology; 5 units)</a:t>
            </a:r>
          </a:p>
          <a:p>
            <a:r>
              <a:rPr lang="en-US" dirty="0"/>
              <a:t>Bio 113 (Human Anatomy &amp; Physiology, one semester course; 4 units)</a:t>
            </a:r>
          </a:p>
          <a:p>
            <a:r>
              <a:rPr lang="en-US" dirty="0" err="1"/>
              <a:t>Chem</a:t>
            </a:r>
            <a:r>
              <a:rPr lang="en-US" dirty="0"/>
              <a:t> 108 (Introduction to general, organic, and biochemistry; 4 units)</a:t>
            </a:r>
          </a:p>
          <a:p>
            <a:r>
              <a:rPr lang="en-US" dirty="0"/>
              <a:t>Math 253 (Intermediate Algebra; 5 units)</a:t>
            </a:r>
          </a:p>
          <a:p>
            <a:endParaRPr lang="en-US" dirty="0"/>
          </a:p>
        </p:txBody>
      </p:sp>
    </p:spTree>
    <p:extLst>
      <p:ext uri="{BB962C8B-B14F-4D97-AF65-F5344CB8AC3E}">
        <p14:creationId xmlns:p14="http://schemas.microsoft.com/office/powerpoint/2010/main" val="3677204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Courses to complete in the MLT Program </a:t>
            </a:r>
            <a:endParaRPr lang="en-US" dirty="0"/>
          </a:p>
        </p:txBody>
      </p:sp>
      <p:sp>
        <p:nvSpPr>
          <p:cNvPr id="3" name="Content Placeholder 2"/>
          <p:cNvSpPr>
            <a:spLocks noGrp="1"/>
          </p:cNvSpPr>
          <p:nvPr>
            <p:ph idx="1"/>
          </p:nvPr>
        </p:nvSpPr>
        <p:spPr/>
        <p:txBody>
          <a:bodyPr/>
          <a:lstStyle/>
          <a:p>
            <a:r>
              <a:rPr lang="en-US" b="1" dirty="0"/>
              <a:t>FALL SEMESTER</a:t>
            </a:r>
            <a:endParaRPr lang="en-US" dirty="0"/>
          </a:p>
          <a:p>
            <a:r>
              <a:rPr lang="en-US" dirty="0"/>
              <a:t>MLT 210 (Intro to MLT; 1</a:t>
            </a:r>
            <a:r>
              <a:rPr lang="en-US" baseline="30000" dirty="0"/>
              <a:t>st</a:t>
            </a:r>
            <a:r>
              <a:rPr lang="en-US" dirty="0"/>
              <a:t> 8 weeks; 1 unit); </a:t>
            </a:r>
            <a:r>
              <a:rPr lang="en-US" b="1" dirty="0"/>
              <a:t>this course is also offered the summer before the first semester.</a:t>
            </a:r>
            <a:endParaRPr lang="en-US" dirty="0"/>
          </a:p>
          <a:p>
            <a:r>
              <a:rPr lang="en-US" dirty="0"/>
              <a:t>MLT 211 (Lab Procedures; 2</a:t>
            </a:r>
            <a:r>
              <a:rPr lang="en-US" baseline="30000" dirty="0"/>
              <a:t>nd</a:t>
            </a:r>
            <a:r>
              <a:rPr lang="en-US" dirty="0"/>
              <a:t> 8 weeks; 1 unit)</a:t>
            </a:r>
          </a:p>
          <a:p>
            <a:r>
              <a:rPr lang="en-US" dirty="0"/>
              <a:t>MLT 230 (Clinical Chemistry; 5 units)</a:t>
            </a:r>
          </a:p>
          <a:p>
            <a:r>
              <a:rPr lang="en-US" dirty="0"/>
              <a:t>MLT 236 (Clinical Hematology and Coagulation; 3 units)</a:t>
            </a:r>
          </a:p>
          <a:p>
            <a:endParaRPr lang="en-US" dirty="0"/>
          </a:p>
        </p:txBody>
      </p:sp>
    </p:spTree>
    <p:extLst>
      <p:ext uri="{BB962C8B-B14F-4D97-AF65-F5344CB8AC3E}">
        <p14:creationId xmlns:p14="http://schemas.microsoft.com/office/powerpoint/2010/main" val="1653046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525963"/>
          </a:xfrm>
        </p:spPr>
        <p:txBody>
          <a:bodyPr/>
          <a:lstStyle/>
          <a:p>
            <a:r>
              <a:rPr lang="en-US" b="1" dirty="0"/>
              <a:t>SPRING SEMESTER</a:t>
            </a:r>
            <a:endParaRPr lang="en-US" dirty="0"/>
          </a:p>
          <a:p>
            <a:r>
              <a:rPr lang="en-US" dirty="0"/>
              <a:t>MLT 232 (Clinical Microbiology; 3 units)</a:t>
            </a:r>
          </a:p>
          <a:p>
            <a:r>
              <a:rPr lang="en-US" dirty="0"/>
              <a:t>MLT 235 (Clinical Urinalysis; 2</a:t>
            </a:r>
            <a:r>
              <a:rPr lang="en-US" baseline="30000" dirty="0"/>
              <a:t>nd</a:t>
            </a:r>
            <a:r>
              <a:rPr lang="en-US" dirty="0"/>
              <a:t> 8 weeks; 1 unit)</a:t>
            </a:r>
          </a:p>
          <a:p>
            <a:r>
              <a:rPr lang="en-US" dirty="0"/>
              <a:t>MLT 243 (Clinical Immunology)</a:t>
            </a:r>
          </a:p>
          <a:p>
            <a:endParaRPr lang="en-US" dirty="0"/>
          </a:p>
        </p:txBody>
      </p:sp>
    </p:spTree>
    <p:extLst>
      <p:ext uri="{BB962C8B-B14F-4D97-AF65-F5344CB8AC3E}">
        <p14:creationId xmlns:p14="http://schemas.microsoft.com/office/powerpoint/2010/main" val="496867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CLASS TO TAKE WITH AMERICAN RED CROSS </a:t>
            </a:r>
            <a:endParaRPr lang="en-US" dirty="0"/>
          </a:p>
          <a:p>
            <a:r>
              <a:rPr lang="en-US" dirty="0"/>
              <a:t>Healthcare Provider CPR; coarse costs about $50 (license will be good for 2 years and then it must be renewed by taking a shorter course)</a:t>
            </a:r>
          </a:p>
          <a:p>
            <a:pPr marL="0" indent="0">
              <a:buNone/>
            </a:pPr>
            <a:endParaRPr lang="en-US" dirty="0"/>
          </a:p>
          <a:p>
            <a:r>
              <a:rPr lang="en-US" b="1" dirty="0"/>
              <a:t>SUMMER SEMESTER or anytime at another school</a:t>
            </a:r>
            <a:endParaRPr lang="en-US" dirty="0"/>
          </a:p>
          <a:p>
            <a:r>
              <a:rPr lang="en-US" dirty="0"/>
              <a:t>Phlebotomy (8 week course on Saturdays 8am – 5pm; 4 units)</a:t>
            </a:r>
          </a:p>
          <a:p>
            <a:r>
              <a:rPr lang="en-US" dirty="0"/>
              <a:t>After completion of this class, the student must complete 60 hours of phlebotomy training at a clinical site (2 units). There are not enough sites to get all students in the subsequent Fall semester, so </a:t>
            </a:r>
            <a:r>
              <a:rPr lang="en-US" u="sng" dirty="0"/>
              <a:t>it might take a year or longer to fulfil this requirement</a:t>
            </a:r>
            <a:r>
              <a:rPr lang="en-US" dirty="0"/>
              <a:t>. The license required is either CPT level 1 or 2.</a:t>
            </a:r>
          </a:p>
          <a:p>
            <a:endParaRPr lang="en-US" dirty="0"/>
          </a:p>
        </p:txBody>
      </p:sp>
    </p:spTree>
    <p:extLst>
      <p:ext uri="{BB962C8B-B14F-4D97-AF65-F5344CB8AC3E}">
        <p14:creationId xmlns:p14="http://schemas.microsoft.com/office/powerpoint/2010/main" val="2505702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Rotations</a:t>
            </a:r>
            <a:endParaRPr lang="en-US" dirty="0"/>
          </a:p>
        </p:txBody>
      </p:sp>
      <p:sp>
        <p:nvSpPr>
          <p:cNvPr id="3" name="Content Placeholder 2"/>
          <p:cNvSpPr>
            <a:spLocks noGrp="1"/>
          </p:cNvSpPr>
          <p:nvPr>
            <p:ph idx="1"/>
          </p:nvPr>
        </p:nvSpPr>
        <p:spPr/>
        <p:txBody>
          <a:bodyPr>
            <a:normAutofit lnSpcReduction="10000"/>
          </a:bodyPr>
          <a:lstStyle/>
          <a:p>
            <a:pPr marL="65088" lvl="1" indent="0">
              <a:buNone/>
            </a:pPr>
            <a:r>
              <a:rPr lang="en-US" dirty="0" smtClean="0"/>
              <a:t>Before </a:t>
            </a:r>
            <a:r>
              <a:rPr lang="en-US" dirty="0"/>
              <a:t>you can start the clinical rotations, you need the following things</a:t>
            </a:r>
          </a:p>
          <a:p>
            <a:pPr lvl="2"/>
            <a:r>
              <a:rPr lang="en-US" dirty="0"/>
              <a:t> </a:t>
            </a:r>
            <a:r>
              <a:rPr lang="en-US" dirty="0" smtClean="0"/>
              <a:t>Need </a:t>
            </a:r>
            <a:r>
              <a:rPr lang="en-US" dirty="0"/>
              <a:t>to have a phlebotomy license or finished course</a:t>
            </a:r>
          </a:p>
          <a:p>
            <a:pPr lvl="2"/>
            <a:r>
              <a:rPr lang="en-US" dirty="0"/>
              <a:t>Need to have a valid CPR card ($50)</a:t>
            </a:r>
          </a:p>
          <a:p>
            <a:pPr lvl="2"/>
            <a:r>
              <a:rPr lang="en-US" dirty="0" smtClean="0"/>
              <a:t>Need </a:t>
            </a:r>
            <a:r>
              <a:rPr lang="en-US" dirty="0"/>
              <a:t>to pass a criminal background check ($43</a:t>
            </a:r>
            <a:r>
              <a:rPr lang="en-US" dirty="0" smtClean="0"/>
              <a:t>). Cannot have any arrests in the past 7 years.</a:t>
            </a:r>
            <a:endParaRPr lang="en-US" dirty="0"/>
          </a:p>
          <a:p>
            <a:pPr lvl="2"/>
            <a:r>
              <a:rPr lang="en-US" dirty="0"/>
              <a:t>Need to be current on the required immunizations and have a physical exam by a doctor, </a:t>
            </a:r>
            <a:r>
              <a:rPr lang="en-US" dirty="0" smtClean="0"/>
              <a:t>then </a:t>
            </a:r>
            <a:r>
              <a:rPr lang="en-US" dirty="0"/>
              <a:t>be cleared through the Student Health Center. See end of document for list.</a:t>
            </a:r>
          </a:p>
          <a:p>
            <a:pPr lvl="2"/>
            <a:r>
              <a:rPr lang="en-US" dirty="0" smtClean="0"/>
              <a:t>Need </a:t>
            </a:r>
            <a:r>
              <a:rPr lang="en-US" dirty="0"/>
              <a:t>to purchase liability insurance ($21 per year)</a:t>
            </a:r>
          </a:p>
          <a:p>
            <a:endParaRPr lang="en-US" dirty="0"/>
          </a:p>
        </p:txBody>
      </p:sp>
    </p:spTree>
    <p:extLst>
      <p:ext uri="{BB962C8B-B14F-4D97-AF65-F5344CB8AC3E}">
        <p14:creationId xmlns:p14="http://schemas.microsoft.com/office/powerpoint/2010/main" val="1114501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Immunization </a:t>
            </a:r>
            <a:r>
              <a:rPr lang="en-US" b="1" dirty="0" smtClean="0"/>
              <a:t>List</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239000" cy="5334000"/>
          </a:xfrm>
          <a:prstGeom prst="rect">
            <a:avLst/>
          </a:prstGeom>
        </p:spPr>
      </p:pic>
    </p:spTree>
    <p:extLst>
      <p:ext uri="{BB962C8B-B14F-4D97-AF65-F5344CB8AC3E}">
        <p14:creationId xmlns:p14="http://schemas.microsoft.com/office/powerpoint/2010/main" val="409990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Laboratory Technician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Medical Laboratory Technician (MLT) program prepares students for employment as an MLT working in a clinical medical laboratory. They perform a wide variety of routine laboratory procedures and work in both public and private laboratories. </a:t>
            </a:r>
            <a:endParaRPr lang="en-US" dirty="0" smtClean="0"/>
          </a:p>
          <a:p>
            <a:r>
              <a:rPr lang="en-US" dirty="0" smtClean="0"/>
              <a:t>It </a:t>
            </a:r>
            <a:r>
              <a:rPr lang="en-US" dirty="0"/>
              <a:t>is a </a:t>
            </a:r>
            <a:r>
              <a:rPr lang="en-US" dirty="0" smtClean="0"/>
              <a:t>2-3 year </a:t>
            </a:r>
            <a:r>
              <a:rPr lang="en-US" dirty="0"/>
              <a:t>curriculum leading to an Associates in Science degree. </a:t>
            </a:r>
            <a:endParaRPr lang="en-US" dirty="0" smtClean="0"/>
          </a:p>
          <a:p>
            <a:r>
              <a:rPr lang="en-US" dirty="0" smtClean="0"/>
              <a:t>The </a:t>
            </a:r>
            <a:r>
              <a:rPr lang="en-US" dirty="0"/>
              <a:t>pay is roughly $40,000-$60,000 per year. </a:t>
            </a:r>
            <a:endParaRPr lang="en-US" dirty="0" smtClean="0"/>
          </a:p>
          <a:p>
            <a:r>
              <a:rPr lang="en-US" dirty="0" smtClean="0"/>
              <a:t>There </a:t>
            </a:r>
            <a:r>
              <a:rPr lang="en-US" dirty="0"/>
              <a:t>are expected to be about 200,000 new jobs per year in this field. </a:t>
            </a:r>
            <a:endParaRPr lang="en-US" dirty="0" smtClean="0"/>
          </a:p>
          <a:p>
            <a:r>
              <a:rPr lang="en-US" dirty="0" smtClean="0"/>
              <a:t>It </a:t>
            </a:r>
            <a:r>
              <a:rPr lang="en-US" dirty="0"/>
              <a:t>is one of the fastest growing careers in the Nation! </a:t>
            </a:r>
          </a:p>
        </p:txBody>
      </p:sp>
    </p:spTree>
    <p:extLst>
      <p:ext uri="{BB962C8B-B14F-4D97-AF65-F5344CB8AC3E}">
        <p14:creationId xmlns:p14="http://schemas.microsoft.com/office/powerpoint/2010/main" val="446686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PRACTICUMS AT CLINICAL SITES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After </a:t>
            </a:r>
            <a:r>
              <a:rPr lang="en-US" dirty="0"/>
              <a:t>the above classes are completed, and the phlebotomy license and CPR card are submitted to the HS Office, and the student has cleared a </a:t>
            </a:r>
            <a:r>
              <a:rPr lang="en-US" u="sng" dirty="0"/>
              <a:t>background check (cost is $43), health clearance (including updated immunizations), and has purchased liability insurance (about $21 per year)</a:t>
            </a:r>
            <a:r>
              <a:rPr lang="en-US" dirty="0"/>
              <a:t>, students will then be set up for interviews for the following rotations at clinical sites. Since there are not enough sites for all the students, </a:t>
            </a:r>
            <a:r>
              <a:rPr lang="en-US" u="sng" dirty="0"/>
              <a:t>it might take a year or more to start these rotations</a:t>
            </a:r>
            <a:r>
              <a:rPr lang="en-US" dirty="0"/>
              <a:t>. Some students are not accepted by any sites, even after three interviews. This is often caused from lack of adequate English skills. Students are advised to take courses such as Conversational English</a:t>
            </a:r>
          </a:p>
          <a:p>
            <a:r>
              <a:rPr lang="en-US" dirty="0"/>
              <a:t>MLT 242 (Clinical Chemistry Practicum; 4 units)</a:t>
            </a:r>
          </a:p>
          <a:p>
            <a:r>
              <a:rPr lang="en-US" dirty="0"/>
              <a:t>MLT 244 (Clinical Hematology/Coagulation Practicum; 4 units)</a:t>
            </a:r>
          </a:p>
          <a:p>
            <a:r>
              <a:rPr lang="en-US" dirty="0"/>
              <a:t>MLT 252 (Clinical Microbiology Practicum; 4 units)</a:t>
            </a:r>
          </a:p>
          <a:p>
            <a:r>
              <a:rPr lang="en-US" dirty="0"/>
              <a:t>MLT 253 (Clinical Immunology Practicum; 3 units)</a:t>
            </a:r>
          </a:p>
          <a:p>
            <a:endParaRPr lang="en-US" dirty="0"/>
          </a:p>
        </p:txBody>
      </p:sp>
    </p:spTree>
    <p:extLst>
      <p:ext uri="{BB962C8B-B14F-4D97-AF65-F5344CB8AC3E}">
        <p14:creationId xmlns:p14="http://schemas.microsoft.com/office/powerpoint/2010/main" val="3600752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NATIONAL BOARD EXAM</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r>
              <a:rPr lang="en-US" dirty="0"/>
              <a:t>After completion of all classes and practicums at the clinical sites, must take the National Board exam through ASCP (American Society of Clinical Pathologists).</a:t>
            </a:r>
          </a:p>
          <a:p>
            <a:r>
              <a:rPr lang="en-US" dirty="0" smtClean="0"/>
              <a:t>This </a:t>
            </a:r>
            <a:r>
              <a:rPr lang="en-US" dirty="0"/>
              <a:t>exam must be passed within 5 years after completion of all classes and practicum rotations. You do not get your MLT license until after you pass this exam.  To get the license, go to https:??secure.cps.ca.gov/</a:t>
            </a:r>
            <a:r>
              <a:rPr lang="en-US" dirty="0" err="1"/>
              <a:t>cltreg</a:t>
            </a:r>
            <a:r>
              <a:rPr lang="en-US" dirty="0"/>
              <a:t>/ and apply online. Application fee is $200. It takes 150 days to process.</a:t>
            </a:r>
          </a:p>
          <a:p>
            <a:endParaRPr lang="en-US" dirty="0"/>
          </a:p>
        </p:txBody>
      </p:sp>
    </p:spTree>
    <p:extLst>
      <p:ext uri="{BB962C8B-B14F-4D97-AF65-F5344CB8AC3E}">
        <p14:creationId xmlns:p14="http://schemas.microsoft.com/office/powerpoint/2010/main" val="40924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We accept applications in June 1-12 (M-F 8:30 am to 4:30pm). The first students who turn their completed papers in to the HS Office are the ones who are accepted. Classes start two months later, in August. Program Applications and </a:t>
            </a:r>
            <a:r>
              <a:rPr lang="en-US" b="1" dirty="0"/>
              <a:t>unofficial</a:t>
            </a:r>
            <a:r>
              <a:rPr lang="en-US" dirty="0"/>
              <a:t> transcripts must be </a:t>
            </a:r>
            <a:r>
              <a:rPr lang="en-US" b="1" dirty="0"/>
              <a:t>hand-delivered</a:t>
            </a:r>
            <a:r>
              <a:rPr lang="en-US" dirty="0"/>
              <a:t> to the Health Sciences Division Office.</a:t>
            </a:r>
            <a:r>
              <a:rPr lang="en-US" b="1" dirty="0"/>
              <a:t> </a:t>
            </a:r>
            <a:r>
              <a:rPr lang="en-US" b="1" u="sng" dirty="0"/>
              <a:t>Official transcripts</a:t>
            </a:r>
            <a:r>
              <a:rPr lang="en-US" dirty="0"/>
              <a:t> must be on file with Saddleback College Admissions and Records before you can register for MLT classes</a:t>
            </a:r>
          </a:p>
          <a:p>
            <a:pPr lvl="1"/>
            <a:r>
              <a:rPr lang="en-US" dirty="0"/>
              <a:t>If students come to the office with all the documents listed on the application, they get accepted to the program, first come, first served.</a:t>
            </a:r>
          </a:p>
          <a:p>
            <a:endParaRPr lang="en-US" dirty="0"/>
          </a:p>
        </p:txBody>
      </p:sp>
    </p:spTree>
    <p:extLst>
      <p:ext uri="{BB962C8B-B14F-4D97-AF65-F5344CB8AC3E}">
        <p14:creationId xmlns:p14="http://schemas.microsoft.com/office/powerpoint/2010/main" val="388870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MLT job duties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342900" lvl="1" indent="-342900">
              <a:buFont typeface="Arial" panose="020B0604020202020204" pitchFamily="34" charset="0"/>
              <a:buChar char="•"/>
            </a:pPr>
            <a:r>
              <a:rPr lang="en-US" dirty="0" smtClean="0"/>
              <a:t>Medical </a:t>
            </a:r>
            <a:r>
              <a:rPr lang="en-US" dirty="0"/>
              <a:t>laboratory technicians (MLTs) perform a wide variety of routine laboratory procedures associated with tissue, blood and body-fluid analysis. </a:t>
            </a:r>
            <a:endParaRPr lang="en-US" dirty="0" smtClean="0"/>
          </a:p>
          <a:p>
            <a:pPr marL="342900" lvl="1" indent="-342900">
              <a:buFont typeface="Arial" panose="020B0604020202020204" pitchFamily="34" charset="0"/>
              <a:buChar char="•"/>
            </a:pPr>
            <a:r>
              <a:rPr lang="en-US" dirty="0" smtClean="0"/>
              <a:t>Students </a:t>
            </a:r>
            <a:r>
              <a:rPr lang="en-US" dirty="0"/>
              <a:t>learn to perform routine laboratory procedures in phlebotomy, microbiology, clinical chemistry, hematology, coagulation, immunology, and urinalysis. </a:t>
            </a:r>
            <a:endParaRPr lang="en-US" dirty="0" smtClean="0"/>
          </a:p>
          <a:p>
            <a:pPr marL="342900" lvl="1" indent="-342900">
              <a:buFont typeface="Arial" panose="020B0604020202020204" pitchFamily="34" charset="0"/>
              <a:buChar char="•"/>
            </a:pPr>
            <a:r>
              <a:rPr lang="en-US" dirty="0" smtClean="0"/>
              <a:t>They </a:t>
            </a:r>
            <a:r>
              <a:rPr lang="en-US" dirty="0"/>
              <a:t>also will learn to operate and maintain clinical laboratory equipment. </a:t>
            </a:r>
            <a:endParaRPr lang="en-US" dirty="0" smtClean="0"/>
          </a:p>
          <a:p>
            <a:pPr marL="342900" lvl="1" indent="-342900">
              <a:buFont typeface="Arial" panose="020B0604020202020204" pitchFamily="34" charset="0"/>
              <a:buChar char="•"/>
            </a:pPr>
            <a:r>
              <a:rPr lang="en-US" dirty="0" smtClean="0"/>
              <a:t>They provide </a:t>
            </a:r>
            <a:r>
              <a:rPr lang="en-US" dirty="0"/>
              <a:t>information for patient diagnosis and treatment by performing laboratory tests in toxicology, chemistry, hematology, immunology, and microbiology laboratories; receiving, typing, testing, and recording blood bank inventories. </a:t>
            </a:r>
          </a:p>
          <a:p>
            <a:endParaRPr lang="en-US" dirty="0"/>
          </a:p>
        </p:txBody>
      </p:sp>
    </p:spTree>
    <p:extLst>
      <p:ext uri="{BB962C8B-B14F-4D97-AF65-F5344CB8AC3E}">
        <p14:creationId xmlns:p14="http://schemas.microsoft.com/office/powerpoint/2010/main" val="350943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Duties</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9600" dirty="0"/>
              <a:t>Organizes work by matching computer orders with specimen labeling; sorting specimens; checking labeling; logging specimens; arranging reports for delivery; keeping work surfaces clean and orderly.</a:t>
            </a:r>
          </a:p>
          <a:p>
            <a:pPr lvl="0"/>
            <a:r>
              <a:rPr lang="en-US" sz="9600" dirty="0"/>
              <a:t>Maintains quality results by running standards and controls, verifying equipment function through routine equipment maintenance and advanced trouble shooting; calibrating equipment utilizing approved testing procedures; monitoring quality control measures and protocols.</a:t>
            </a:r>
          </a:p>
          <a:p>
            <a:pPr lvl="0"/>
            <a:r>
              <a:rPr lang="en-US" sz="9600" dirty="0"/>
              <a:t>Serves as technical resource by participating in staff training; answering questions of other professionals; participating in educational opportunities; reading professional publications; maintaining personal networks; participating in professional organizations</a:t>
            </a:r>
            <a:r>
              <a:rPr lang="en-US" sz="9600" dirty="0" smtClean="0"/>
              <a:t>.</a:t>
            </a:r>
            <a:endParaRPr lang="en-US" sz="9600" dirty="0"/>
          </a:p>
        </p:txBody>
      </p:sp>
    </p:spTree>
    <p:extLst>
      <p:ext uri="{BB962C8B-B14F-4D97-AF65-F5344CB8AC3E}">
        <p14:creationId xmlns:p14="http://schemas.microsoft.com/office/powerpoint/2010/main" val="248448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Duties</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9600" dirty="0" smtClean="0"/>
              <a:t>Identifies </a:t>
            </a:r>
            <a:r>
              <a:rPr lang="en-US" sz="9600" dirty="0"/>
              <a:t>and communicates abnormal patient conditions by alerting supervisory personnel, the pathologist, the patient physician, or nurse; reporting mandated information to the public health department or other designated officials.</a:t>
            </a:r>
          </a:p>
          <a:p>
            <a:pPr lvl="0"/>
            <a:r>
              <a:rPr lang="en-US" sz="9600" dirty="0"/>
              <a:t>(toxicology) identifies the presence or quantity of drugs of abuse, therapeutic drugs, and toxic substances by operating toxicology instrumentation and performing manual methods for the performance of drug screens, blood alcohol levels, and carbon monoxide levels.</a:t>
            </a:r>
          </a:p>
          <a:p>
            <a:pPr lvl="0"/>
            <a:r>
              <a:rPr lang="en-US" sz="9600" dirty="0"/>
              <a:t>(chemistry) provides test results for patient diagnosis and treatment by operating chemistry equipment; performing hand chemistries.</a:t>
            </a:r>
          </a:p>
          <a:p>
            <a:pPr lvl="0"/>
            <a:r>
              <a:rPr lang="en-US" sz="9600" dirty="0"/>
              <a:t>(hematology) provides test results for patient diagnosis and treatment by operating hematology, urinalysis, and coagulation equipment; performing manual methods of differentials</a:t>
            </a:r>
            <a:r>
              <a:rPr lang="en-US" sz="9600" dirty="0" smtClean="0"/>
              <a:t>.</a:t>
            </a:r>
            <a:endParaRPr lang="en-US" sz="9600" dirty="0"/>
          </a:p>
        </p:txBody>
      </p:sp>
    </p:spTree>
    <p:extLst>
      <p:ext uri="{BB962C8B-B14F-4D97-AF65-F5344CB8AC3E}">
        <p14:creationId xmlns:p14="http://schemas.microsoft.com/office/powerpoint/2010/main" val="328184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Duties</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9600" dirty="0" smtClean="0"/>
              <a:t>(</a:t>
            </a:r>
            <a:r>
              <a:rPr lang="en-US" sz="9600" dirty="0"/>
              <a:t>immunology) provides test results for patient diagnosis and treatment by operating equipment such as the gamma counter, spectrophotometer, densitometer, and through methods such as radioimmunoassay, enzyme </a:t>
            </a:r>
            <a:r>
              <a:rPr lang="en-US" sz="9600" dirty="0" err="1"/>
              <a:t>immunossay</a:t>
            </a:r>
            <a:r>
              <a:rPr lang="en-US" sz="9600" dirty="0"/>
              <a:t>, and serological testing.</a:t>
            </a:r>
          </a:p>
          <a:p>
            <a:pPr lvl="0"/>
            <a:r>
              <a:rPr lang="en-US" sz="9600" dirty="0"/>
              <a:t>(microbiology) provides physician with information for treatment of patient infection by performing technical procedures for the identification or susceptibility of bacteria, parasites, fungi, and mycobacteria.</a:t>
            </a:r>
          </a:p>
          <a:p>
            <a:pPr lvl="0"/>
            <a:r>
              <a:rPr lang="en-US" sz="9600" dirty="0"/>
              <a:t>(blood bank) ensures the patient of receiving compatible blood/blood components by completing blood typing, antibody screening, compatibility testing, and antibody identification procedures.</a:t>
            </a:r>
          </a:p>
          <a:p>
            <a:pPr lvl="0"/>
            <a:r>
              <a:rPr lang="en-US" sz="9600" dirty="0"/>
              <a:t>(blood bank) assures future retrieval of patient transfusion information by preparing patient packets and maintaining blood bank database</a:t>
            </a:r>
            <a:r>
              <a:rPr lang="en-US" sz="9600" dirty="0" smtClean="0"/>
              <a:t>.</a:t>
            </a:r>
            <a:endParaRPr lang="en-US" sz="9600" dirty="0"/>
          </a:p>
        </p:txBody>
      </p:sp>
    </p:spTree>
    <p:extLst>
      <p:ext uri="{BB962C8B-B14F-4D97-AF65-F5344CB8AC3E}">
        <p14:creationId xmlns:p14="http://schemas.microsoft.com/office/powerpoint/2010/main" val="155216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Duties</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9600" dirty="0" smtClean="0"/>
              <a:t>Contributes </a:t>
            </a:r>
            <a:r>
              <a:rPr lang="en-US" sz="9600" dirty="0"/>
              <a:t>to a safe and secure environment for patients, visitors, physicians and co-workers by following established standards and procedures; complying with legal regulations.</a:t>
            </a:r>
          </a:p>
          <a:p>
            <a:pPr lvl="0"/>
            <a:r>
              <a:rPr lang="en-US" sz="9600" dirty="0"/>
              <a:t>Maintains </a:t>
            </a:r>
            <a:r>
              <a:rPr lang="en-US" sz="9600" dirty="0" err="1"/>
              <a:t>patientconfidence</a:t>
            </a:r>
            <a:r>
              <a:rPr lang="en-US" sz="9600" dirty="0"/>
              <a:t> by keeping laboratory information confidential.</a:t>
            </a:r>
          </a:p>
          <a:p>
            <a:pPr lvl="0"/>
            <a:r>
              <a:rPr lang="en-US" sz="9600" dirty="0"/>
              <a:t>Serves and protects the hospital community by adhering to professional standards, hospital policies and procedures, federal, state, and local requirements, and </a:t>
            </a:r>
            <a:r>
              <a:rPr lang="en-US" sz="9600" dirty="0" err="1"/>
              <a:t>jcaho</a:t>
            </a:r>
            <a:r>
              <a:rPr lang="en-US" sz="9600" dirty="0"/>
              <a:t> standards.</a:t>
            </a:r>
          </a:p>
          <a:p>
            <a:pPr lvl="0"/>
            <a:r>
              <a:rPr lang="en-US" sz="9600" dirty="0"/>
              <a:t>Enhances laboratory services and hospital reputation by accepting ownership for accomplishing new and different requests; exploring opportunities to add value to job accomplishments.</a:t>
            </a:r>
          </a:p>
          <a:p>
            <a:endParaRPr lang="en-US" dirty="0"/>
          </a:p>
        </p:txBody>
      </p:sp>
    </p:spTree>
    <p:extLst>
      <p:ext uri="{BB962C8B-B14F-4D97-AF65-F5344CB8AC3E}">
        <p14:creationId xmlns:p14="http://schemas.microsoft.com/office/powerpoint/2010/main" val="376910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much do they make</a:t>
            </a:r>
            <a:r>
              <a:rPr lang="en-US" dirty="0"/>
              <a:t>? </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They make $20-28/hour, or $35,000-$60,000 per year. Average in California is $47,000. The middle 50 percent earned between $34,280 and $40,180, and the highest 25 percent earning $57,103. </a:t>
            </a:r>
            <a:endParaRPr lang="en-US" dirty="0" smtClean="0"/>
          </a:p>
          <a:p>
            <a:pPr marL="342900" lvl="1" indent="-342900">
              <a:buFont typeface="Arial" panose="020B0604020202020204" pitchFamily="34" charset="0"/>
              <a:buChar char="•"/>
            </a:pPr>
            <a:r>
              <a:rPr lang="en-US" dirty="0" smtClean="0"/>
              <a:t>The </a:t>
            </a:r>
            <a:r>
              <a:rPr lang="en-US" dirty="0"/>
              <a:t>ones that make the most money work in Pharmaceutical and Medicine Manufacturing, Offices of Dentists, and Individual and Family Services.</a:t>
            </a:r>
          </a:p>
          <a:p>
            <a:endParaRPr lang="en-US" dirty="0"/>
          </a:p>
        </p:txBody>
      </p:sp>
    </p:spTree>
    <p:extLst>
      <p:ext uri="{BB962C8B-B14F-4D97-AF65-F5344CB8AC3E}">
        <p14:creationId xmlns:p14="http://schemas.microsoft.com/office/powerpoint/2010/main" val="192885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their hours like</a:t>
            </a:r>
            <a:r>
              <a:rPr lang="en-US" dirty="0"/>
              <a:t>? </a:t>
            </a:r>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They work full time or part time, various shifts available, depending on the facility. </a:t>
            </a:r>
            <a:endParaRPr lang="en-US" dirty="0" smtClean="0"/>
          </a:p>
          <a:p>
            <a:pPr marL="342900" lvl="1" indent="-342900">
              <a:buFont typeface="Arial" panose="020B0604020202020204" pitchFamily="34" charset="0"/>
              <a:buChar char="•"/>
            </a:pPr>
            <a:r>
              <a:rPr lang="en-US" dirty="0" smtClean="0"/>
              <a:t>The </a:t>
            </a:r>
            <a:r>
              <a:rPr lang="en-US" dirty="0"/>
              <a:t>most common hospital shift is 6am-2:30pm or 7am – 3:30 pm.</a:t>
            </a:r>
          </a:p>
          <a:p>
            <a:endParaRPr lang="en-US" dirty="0"/>
          </a:p>
        </p:txBody>
      </p:sp>
    </p:spTree>
    <p:extLst>
      <p:ext uri="{BB962C8B-B14F-4D97-AF65-F5344CB8AC3E}">
        <p14:creationId xmlns:p14="http://schemas.microsoft.com/office/powerpoint/2010/main" val="1695749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1726</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WELCOME </vt:lpstr>
      <vt:lpstr>Medical Laboratory Technician</vt:lpstr>
      <vt:lpstr>What are MLT job duties? </vt:lpstr>
      <vt:lpstr>Job Duties</vt:lpstr>
      <vt:lpstr>Job Duties</vt:lpstr>
      <vt:lpstr>Job Duties</vt:lpstr>
      <vt:lpstr>Job Duties</vt:lpstr>
      <vt:lpstr>How much do they make? </vt:lpstr>
      <vt:lpstr>What are their hours like? </vt:lpstr>
      <vt:lpstr>Where do they work? </vt:lpstr>
      <vt:lpstr>What are some company benefits? </vt:lpstr>
      <vt:lpstr>How long does it take to get degree/license</vt:lpstr>
      <vt:lpstr>What grades do they need?</vt:lpstr>
      <vt:lpstr>What classes do they take?</vt:lpstr>
      <vt:lpstr>Courses to complete in the MLT Program </vt:lpstr>
      <vt:lpstr>PowerPoint Presentation</vt:lpstr>
      <vt:lpstr>PowerPoint Presentation</vt:lpstr>
      <vt:lpstr>Clinical Rotations</vt:lpstr>
      <vt:lpstr>Immunization List</vt:lpstr>
      <vt:lpstr>PRACTICUMS AT CLINICAL SITES</vt:lpstr>
      <vt:lpstr>NATIONAL BOARD EXAM</vt:lpstr>
      <vt:lpstr>How to Apply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dc:creator>
  <cp:lastModifiedBy>Tracey</cp:lastModifiedBy>
  <cp:revision>4</cp:revision>
  <dcterms:created xsi:type="dcterms:W3CDTF">2015-04-18T20:25:01Z</dcterms:created>
  <dcterms:modified xsi:type="dcterms:W3CDTF">2015-04-18T20:47:02Z</dcterms:modified>
</cp:coreProperties>
</file>